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00" r:id="rId3"/>
  </p:sldMasterIdLst>
  <p:notesMasterIdLst>
    <p:notesMasterId r:id="rId17"/>
  </p:notesMasterIdLst>
  <p:handoutMasterIdLst>
    <p:handoutMasterId r:id="rId18"/>
  </p:handoutMasterIdLst>
  <p:sldIdLst>
    <p:sldId id="462" r:id="rId4"/>
    <p:sldId id="463" r:id="rId5"/>
    <p:sldId id="505" r:id="rId6"/>
    <p:sldId id="517" r:id="rId7"/>
    <p:sldId id="550" r:id="rId8"/>
    <p:sldId id="464" r:id="rId9"/>
    <p:sldId id="551" r:id="rId10"/>
    <p:sldId id="552" r:id="rId11"/>
    <p:sldId id="553" r:id="rId12"/>
    <p:sldId id="554" r:id="rId13"/>
    <p:sldId id="555" r:id="rId14"/>
    <p:sldId id="556" r:id="rId15"/>
    <p:sldId id="557" r:id="rId16"/>
  </p:sldIdLst>
  <p:sldSz cx="109728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2D050"/>
    <a:srgbClr val="002060"/>
    <a:srgbClr val="FF9999"/>
    <a:srgbClr val="008000"/>
    <a:srgbClr val="44546A"/>
    <a:srgbClr val="080808"/>
    <a:srgbClr val="186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830" y="62"/>
      </p:cViewPr>
      <p:guideLst>
        <p:guide orient="horz" pos="2160"/>
        <p:guide pos="3840"/>
        <p:guide pos="34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June%202021\MCBAH%20Portfolio%20-%20June,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May%202022\Board%20Presentation%20-%20Management%20Company%20May-2022%20with%20WWF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May%202022\Board%20Presentation%20-%20Management%20Company%20May-2022%20with%20WW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May%202022\Board%20Presentation%20-%20Management%20Company%20May-2022%20with%20WWF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hammad%20Fazeel\Management%20Company\May%202022\Board%20Presentation%20-%20Management%20Company%20May-2022%20with%20WW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hammad%20Fazeel\Management%20Company\May%202022\Board%20Presentation%20-%20Management%20Company%20May-2022%20with%20WW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n-lt"/>
              </a:rPr>
              <a:t>MCBAH Portfolio</a:t>
            </a:r>
            <a:r>
              <a:rPr lang="en-US" baseline="0" dirty="0">
                <a:latin typeface="+mn-lt"/>
              </a:rPr>
              <a:t> as at June 30, 2021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23720455170268689"/>
          <c:y val="2.1276595744680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19750322525513E-3"/>
          <c:y val="0.13474113282344155"/>
          <c:w val="0.89657171735546515"/>
          <c:h val="0.69423930969518632"/>
        </c:manualLayout>
      </c:layout>
      <c:pie3DChart>
        <c:varyColors val="1"/>
        <c:ser>
          <c:idx val="0"/>
          <c:order val="0"/>
          <c:tx>
            <c:strRef>
              <c:f>'June, 2021'!$B$28:$B$31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0B1-4B9A-AFD8-4C852A9F65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B1-4B9A-AFD8-4C852A9F65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0B1-4B9A-AFD8-4C852A9F65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B1-4B9A-AFD8-4C852A9F65EB}"/>
              </c:ext>
            </c:extLst>
          </c:dPt>
          <c:dLbls>
            <c:dLbl>
              <c:idx val="0"/>
              <c:layout>
                <c:manualLayout>
                  <c:x val="-8.1872052544897961E-2"/>
                  <c:y val="-5.5508320768414589E-2"/>
                </c:manualLayout>
              </c:layout>
              <c:tx>
                <c:rich>
                  <a:bodyPr/>
                  <a:lstStyle/>
                  <a:p>
                    <a:fld id="{8D0456A2-7AEF-47A8-A73E-474A71710A9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AE7811D-0CE3-431C-9EEF-4D920CD4CD1A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471mn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67930301905015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0B1-4B9A-AFD8-4C852A9F65EB}"/>
                </c:ext>
              </c:extLst>
            </c:dLbl>
            <c:dLbl>
              <c:idx val="1"/>
              <c:layout>
                <c:manualLayout>
                  <c:x val="-0.19531262161806373"/>
                  <c:y val="-2.8388200145194747E-2"/>
                </c:manualLayout>
              </c:layout>
              <c:tx>
                <c:rich>
                  <a:bodyPr/>
                  <a:lstStyle/>
                  <a:p>
                    <a:fld id="{48EC4143-2554-417F-B0F6-8C8931685FB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D8D67864-89AF-4444-BAB5-8A9C289A2D9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PKR 286mn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2382010330722"/>
                      <c:h val="0.162523238441348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B1-4B9A-AFD8-4C852A9F65EB}"/>
                </c:ext>
              </c:extLst>
            </c:dLbl>
            <c:dLbl>
              <c:idx val="2"/>
              <c:layout>
                <c:manualLayout>
                  <c:x val="0"/>
                  <c:y val="0.13148293184720625"/>
                </c:manualLayout>
              </c:layout>
              <c:tx>
                <c:rich>
                  <a:bodyPr/>
                  <a:lstStyle/>
                  <a:p>
                    <a:fld id="{403A9B91-1108-411C-9F9C-CE530A527FA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434394C-2509-4EF0-8A39-885DDE2B366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  <a:p>
                    <a:r>
                      <a:rPr lang="en-US" baseline="0"/>
                      <a:t>PKR260mn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B1-4B9A-AFD8-4C852A9F65EB}"/>
                </c:ext>
              </c:extLst>
            </c:dLbl>
            <c:dLbl>
              <c:idx val="3"/>
              <c:layout>
                <c:manualLayout>
                  <c:x val="5.8919753963665548E-2"/>
                  <c:y val="-2.5355775253491999E-2"/>
                </c:manualLayout>
              </c:layout>
              <c:tx>
                <c:rich>
                  <a:bodyPr/>
                  <a:lstStyle/>
                  <a:p>
                    <a:fld id="{0372D192-9407-4A70-ABF7-E76F154CF65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539C19CF-3F21-41C6-96F1-426A9F47EC2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  <a:p>
                    <a:r>
                      <a:rPr lang="en-US" baseline="0" dirty="0"/>
                      <a:t>PKR296mn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B1-4B9A-AFD8-4C852A9F6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'June, 2021'!$B$28:$B$31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cat>
          <c:val>
            <c:numRef>
              <c:f>'June, 2021'!$G$28:$G$31</c:f>
              <c:numCache>
                <c:formatCode>0%</c:formatCode>
                <c:ptCount val="4"/>
                <c:pt idx="0">
                  <c:v>0.36597577499559886</c:v>
                </c:pt>
                <c:pt idx="1">
                  <c:v>0.22349007895833273</c:v>
                </c:pt>
                <c:pt idx="2">
                  <c:v>0.15182967876657172</c:v>
                </c:pt>
                <c:pt idx="3">
                  <c:v>0.25870446727949686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B1-4B9A-AFD8-4C852A9F6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81434418301742E-2"/>
          <c:y val="0.12043319545215199"/>
          <c:w val="0.84969303915933858"/>
          <c:h val="0.80516902562740689"/>
        </c:manualLayout>
      </c:layout>
      <c:pie3DChart>
        <c:varyColors val="1"/>
        <c:ser>
          <c:idx val="0"/>
          <c:order val="0"/>
          <c:tx>
            <c:strRef>
              <c:f>'May, 2022'!$B$30:$B$33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B3-4F07-ABFE-C696CBE9ACD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B3-4F07-ABFE-C696CBE9ACD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4B3-4F07-ABFE-C696CBE9ACD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4B3-4F07-ABFE-C696CBE9ACD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7E9D178-4C98-4F6D-AB2A-D9AAD237D8B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15C58EC-5AB3-482C-982C-533ECF0DD12B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B721D56-32DD-4A5E-AC69-33349D46F93F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4B3-4F07-ABFE-C696CBE9ACD1}"/>
                </c:ext>
              </c:extLst>
            </c:dLbl>
            <c:dLbl>
              <c:idx val="1"/>
              <c:layout>
                <c:manualLayout>
                  <c:x val="4.5838233605746431E-2"/>
                  <c:y val="-1.1227429225131233E-3"/>
                </c:manualLayout>
              </c:layout>
              <c:tx>
                <c:rich>
                  <a:bodyPr/>
                  <a:lstStyle/>
                  <a:p>
                    <a:fld id="{420ADA73-037F-47A8-A73F-7AC3CF5282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1D4AAD2-82C3-434C-878A-FE2BB956D64E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BB028BB-1287-4D03-AA66-7B39086451E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4B3-4F07-ABFE-C696CBE9ACD1}"/>
                </c:ext>
              </c:extLst>
            </c:dLbl>
            <c:dLbl>
              <c:idx val="2"/>
              <c:layout>
                <c:manualLayout>
                  <c:x val="0"/>
                  <c:y val="0.11606425519298828"/>
                </c:manualLayout>
              </c:layout>
              <c:tx>
                <c:rich>
                  <a:bodyPr/>
                  <a:lstStyle/>
                  <a:p>
                    <a:fld id="{119EDE9F-7DA3-4CF4-8269-3101F9A6952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61157BD-DD06-4A94-822F-3A3CC7CEB9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1B1FBB06-6F95-42B9-9E7F-2F6E014D945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4B3-4F07-ABFE-C696CBE9ACD1}"/>
                </c:ext>
              </c:extLst>
            </c:dLbl>
            <c:dLbl>
              <c:idx val="3"/>
              <c:layout>
                <c:manualLayout>
                  <c:x val="-1.5256415030777973E-2"/>
                  <c:y val="2.0481927386997938E-2"/>
                </c:manualLayout>
              </c:layout>
              <c:tx>
                <c:rich>
                  <a:bodyPr/>
                  <a:lstStyle/>
                  <a:p>
                    <a:fld id="{F3F31053-6AF9-47D8-B4A1-DC26803E7E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00BB986-A968-4FB0-B3EF-4E2E065D031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3065F-8D38-4FA4-AEB5-8D02C4142C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4B3-4F07-ABFE-C696CBE9ACD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A40A0-52E9-4C1F-B859-46A1D7B065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F90D3B2-0FA7-41CD-864D-354CBEE10FB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802BC44-2A77-4601-8C07-F01F12637A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4B3-4F07-ABFE-C696CBE9ACD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DAE0AE8-0E3D-41FF-B49F-EC448BD41A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9D8ECE5-3E3F-4612-9EC9-F03069BA79D8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C835347-A72C-4ED2-B73E-C4CE46418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4B3-4F07-ABFE-C696CBE9ACD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A5A1EF0-B66E-47C0-A43A-DAF0CC5B5BB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0157860-2E13-4B4A-A7C6-65CB9A13B2B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5D37027-CA48-4B0D-973C-E35E6B3E8A6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4B3-4F07-ABFE-C696CBE9ACD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A78C3F-83EA-46E9-95DA-3481F9B8875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01AA77A-26FB-4D52-B41F-6A313FF475E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6B1DAAA-73C4-426C-92C9-6F0C5A68800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4B3-4F07-ABFE-C696CBE9ACD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1E4A488-3750-4CC4-9DA7-A5A1377E21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D61F334-BAD7-4F68-A2AD-1F6BED90888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6F652-B294-475C-A9AD-18D8D0B9DA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64B3-4F07-ABFE-C696CBE9ACD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398CCDF-A99A-40D5-A5F4-70827697EA5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F7BE49C-1086-4BB3-82B3-F2CAE9D764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DAD51640-3730-41CA-9317-6003E1C5AC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4B3-4F07-ABFE-C696CBE9A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'May, 2022'!$B$30:$B$33</c:f>
              <c:strCache>
                <c:ptCount val="4"/>
                <c:pt idx="0">
                  <c:v>Fixed Income - CIS</c:v>
                </c:pt>
                <c:pt idx="1">
                  <c:v>Fixed Income - VPS</c:v>
                </c:pt>
                <c:pt idx="2">
                  <c:v>Equity Fund - CIS</c:v>
                </c:pt>
                <c:pt idx="3">
                  <c:v>Equity Fund - VPS</c:v>
                </c:pt>
              </c:strCache>
            </c:strRef>
          </c:cat>
          <c:val>
            <c:numRef>
              <c:f>'May, 2022'!$G$30:$G$33</c:f>
              <c:numCache>
                <c:formatCode>0%</c:formatCode>
                <c:ptCount val="4"/>
                <c:pt idx="0">
                  <c:v>0.33725559218746753</c:v>
                </c:pt>
                <c:pt idx="1">
                  <c:v>0.27941204137957165</c:v>
                </c:pt>
                <c:pt idx="2">
                  <c:v>0.12670352453901881</c:v>
                </c:pt>
                <c:pt idx="3">
                  <c:v>0.25662884189394197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'May, 2022'!$H$30:$H$33</c15:f>
                <c15:dlblRangeCache>
                  <c:ptCount val="4"/>
                  <c:pt idx="0">
                    <c:v>385mn</c:v>
                  </c:pt>
                  <c:pt idx="1">
                    <c:v>319mn</c:v>
                  </c:pt>
                  <c:pt idx="2">
                    <c:v>144mn</c:v>
                  </c:pt>
                  <c:pt idx="3">
                    <c:v>293mn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64B3-4F07-ABFE-C696CBE9A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540061183052625E-2"/>
          <c:y val="7.4896288698822228E-2"/>
          <c:w val="0.89042469794361057"/>
          <c:h val="0.84752106317798903"/>
        </c:manualLayout>
      </c:layout>
      <c:pie3DChart>
        <c:varyColors val="1"/>
        <c:ser>
          <c:idx val="0"/>
          <c:order val="0"/>
          <c:tx>
            <c:strRef>
              <c:f>'May, 2022'!$J$12:$J$26</c:f>
              <c:strCache>
                <c:ptCount val="15"/>
                <c:pt idx="0">
                  <c:v>0.00mn</c:v>
                </c:pt>
                <c:pt idx="1">
                  <c:v>293.89mn</c:v>
                </c:pt>
                <c:pt idx="2">
                  <c:v>0.00mn</c:v>
                </c:pt>
                <c:pt idx="3">
                  <c:v>94.06mn</c:v>
                </c:pt>
                <c:pt idx="4">
                  <c:v>0.00mn</c:v>
                </c:pt>
                <c:pt idx="5">
                  <c:v>0.00mn</c:v>
                </c:pt>
                <c:pt idx="6">
                  <c:v>0.00mn</c:v>
                </c:pt>
                <c:pt idx="7">
                  <c:v>20.19mn</c:v>
                </c:pt>
                <c:pt idx="8">
                  <c:v>120.89mn</c:v>
                </c:pt>
                <c:pt idx="9">
                  <c:v>128.10mn</c:v>
                </c:pt>
                <c:pt idx="10">
                  <c:v>86.91mn</c:v>
                </c:pt>
                <c:pt idx="11">
                  <c:v>90.95mn</c:v>
                </c:pt>
                <c:pt idx="12">
                  <c:v>164.52mn</c:v>
                </c:pt>
                <c:pt idx="13">
                  <c:v>74.84mn</c:v>
                </c:pt>
                <c:pt idx="14">
                  <c:v>65.89mn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16B-4F58-B5D7-4C02339D3EB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16B-4F58-B5D7-4C02339D3EB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16B-4F58-B5D7-4C02339D3EB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16B-4F58-B5D7-4C02339D3EB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16B-4F58-B5D7-4C02339D3EB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16B-4F58-B5D7-4C02339D3E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216B-4F58-B5D7-4C02339D3EB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16B-4F58-B5D7-4C02339D3EBA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16B-4F58-B5D7-4C02339D3EBA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16B-4F58-B5D7-4C02339D3EB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6D2CA16-1226-45D7-9B71-551D8A113AF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A7B6997-896B-4199-800F-620E2A5D133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3A06AC10-E97D-44A5-BAE1-4FDCB94E44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16B-4F58-B5D7-4C02339D3E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20ADA73-037F-47A8-A73F-7AC3CF5282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1D4AAD2-82C3-434C-878A-FE2BB956D64E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BB028BB-1287-4D03-AA66-7B39086451E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16B-4F58-B5D7-4C02339D3E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19EDE9F-7DA3-4CF4-8269-3101F9A6952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61157BD-DD06-4A94-822F-3A3CC7CEB9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1B1FBB06-6F95-42B9-9E7F-2F6E014D945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16B-4F58-B5D7-4C02339D3E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3F31053-6AF9-47D8-B4A1-DC26803E7E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00BB986-A968-4FB0-B3EF-4E2E065D031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3065F-8D38-4FA4-AEB5-8D02C4142C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16B-4F58-B5D7-4C02339D3E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1FA40A0-52E9-4C1F-B859-46A1D7B065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F90D3B2-0FA7-41CD-864D-354CBEE10FB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802BC44-2A77-4601-8C07-F01F12637A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16B-4F58-B5D7-4C02339D3E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DAE0AE8-0E3D-41FF-B49F-EC448BD41A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9D8ECE5-3E3F-4612-9EC9-F03069BA79D8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FC835347-A72C-4ED2-B73E-C4CE46418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16B-4F58-B5D7-4C02339D3E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A5A1EF0-B66E-47C0-A43A-DAF0CC5B5BB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0157860-2E13-4B4A-A7C6-65CB9A13B2B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5D37027-CA48-4B0D-973C-E35E6B3E8A6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16B-4F58-B5D7-4C02339D3EBA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4A78C3F-83EA-46E9-95DA-3481F9B8875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01AA77A-26FB-4D52-B41F-6A313FF475E6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6B1DAAA-73C4-426C-92C9-6F0C5A68800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16B-4F58-B5D7-4C02339D3EBA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1E4A488-3750-4CC4-9DA7-A5A1377E21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D61F334-BAD7-4F68-A2AD-1F6BED90888F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1A6F652-B294-475C-A9AD-18D8D0B9DA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16B-4F58-B5D7-4C02339D3EBA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398CCDF-A99A-40D5-A5F4-70827697EA5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F7BE49C-1086-4BB3-82B3-F2CAE9D7640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DAD51640-3730-41CA-9317-6003E1C5AC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16B-4F58-B5D7-4C02339D3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'May, 2022'!$B$12:$B$26</c:f>
              <c:strCache>
                <c:ptCount val="10"/>
                <c:pt idx="0">
                  <c:v>MCB-CMOP</c:v>
                </c:pt>
                <c:pt idx="1">
                  <c:v>MCB-PSMF</c:v>
                </c:pt>
                <c:pt idx="2">
                  <c:v>ALH-ISF</c:v>
                </c:pt>
                <c:pt idx="3">
                  <c:v>ALH-SMPT</c:v>
                </c:pt>
                <c:pt idx="4">
                  <c:v>PPF-EQ</c:v>
                </c:pt>
                <c:pt idx="5">
                  <c:v>PPF-DT</c:v>
                </c:pt>
                <c:pt idx="6">
                  <c:v>PPF-MM</c:v>
                </c:pt>
                <c:pt idx="7">
                  <c:v>PIPF-EQ</c:v>
                </c:pt>
                <c:pt idx="8">
                  <c:v>PIPF-DT</c:v>
                </c:pt>
                <c:pt idx="9">
                  <c:v>PIPF-MM</c:v>
                </c:pt>
              </c:strCache>
            </c:strRef>
          </c:cat>
          <c:val>
            <c:numRef>
              <c:f>'May, 2022'!$G$12:$G$26</c:f>
              <c:numCache>
                <c:formatCode>0%</c:formatCode>
                <c:ptCount val="10"/>
                <c:pt idx="0">
                  <c:v>0.25773925001113235</c:v>
                </c:pt>
                <c:pt idx="1">
                  <c:v>8.2487116341858249E-2</c:v>
                </c:pt>
                <c:pt idx="2">
                  <c:v>1.7710960805048862E-2</c:v>
                </c:pt>
                <c:pt idx="3">
                  <c:v>0.10602178956844684</c:v>
                </c:pt>
                <c:pt idx="4">
                  <c:v>0.11234039607375612</c:v>
                </c:pt>
                <c:pt idx="5">
                  <c:v>7.6220568972986957E-2</c:v>
                </c:pt>
                <c:pt idx="6">
                  <c:v>7.9764552351115098E-2</c:v>
                </c:pt>
                <c:pt idx="7">
                  <c:v>0.14428844582018585</c:v>
                </c:pt>
                <c:pt idx="8">
                  <c:v>6.5638665687230063E-2</c:v>
                </c:pt>
                <c:pt idx="9">
                  <c:v>5.7788254368239547E-2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'May, 2022'!$J$12:$J$26</c15:f>
                <c15:dlblRangeCache>
                  <c:ptCount val="10"/>
                  <c:pt idx="0">
                    <c:v>293.89mn</c:v>
                  </c:pt>
                  <c:pt idx="1">
                    <c:v>94.06mn</c:v>
                  </c:pt>
                  <c:pt idx="2">
                    <c:v>20.19mn</c:v>
                  </c:pt>
                  <c:pt idx="3">
                    <c:v>120.89mn</c:v>
                  </c:pt>
                  <c:pt idx="4">
                    <c:v>128.10mn</c:v>
                  </c:pt>
                  <c:pt idx="5">
                    <c:v>86.91mn</c:v>
                  </c:pt>
                  <c:pt idx="6">
                    <c:v>90.95mn</c:v>
                  </c:pt>
                  <c:pt idx="7">
                    <c:v>164.52mn</c:v>
                  </c:pt>
                  <c:pt idx="8">
                    <c:v>74.84mn</c:v>
                  </c:pt>
                  <c:pt idx="9">
                    <c:v>65.89mn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16B-4F58-B5D7-4C02339D3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Total Portfolio Return July 01, 2021 - May 31, 2022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706806302350176E-2"/>
          <c:y val="0.14920469797495292"/>
          <c:w val="0.92519946615899973"/>
          <c:h val="0.75515574692413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CIS'!$B$41</c:f>
              <c:strCache>
                <c:ptCount val="1"/>
                <c:pt idx="0">
                  <c:v>Return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7714472758564988E-17"/>
                  <c:y val="6.7681877058267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CA-4715-8062-5817A31E905C}"/>
                </c:ext>
              </c:extLst>
            </c:dLbl>
            <c:dLbl>
              <c:idx val="1"/>
              <c:layout>
                <c:manualLayout>
                  <c:x val="-5.5428945517129977E-17"/>
                  <c:y val="1.015228155874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CA-4715-8062-5817A31E905C}"/>
                </c:ext>
              </c:extLst>
            </c:dLbl>
            <c:dLbl>
              <c:idx val="2"/>
              <c:layout>
                <c:manualLayout>
                  <c:x val="0"/>
                  <c:y val="6.7681877058268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CA-4715-8062-5817A31E9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CIS'!$A$42:$A$44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CIS'!$B$42:$B$44</c:f>
              <c:numCache>
                <c:formatCode>0.00%</c:formatCode>
                <c:ptCount val="3"/>
                <c:pt idx="0">
                  <c:v>-9.1984324584215904E-2</c:v>
                </c:pt>
                <c:pt idx="1">
                  <c:v>9.4975568769350316E-2</c:v>
                </c:pt>
                <c:pt idx="2">
                  <c:v>-4.9198630872557825E-3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CA-4715-8062-5817A31E905C}"/>
            </c:ext>
          </c:extLst>
        </c:ser>
        <c:ser>
          <c:idx val="2"/>
          <c:order val="1"/>
          <c:tx>
            <c:strRef>
              <c:f>'Chart CIS'!$C$41</c:f>
              <c:strCache>
                <c:ptCount val="1"/>
                <c:pt idx="0">
                  <c:v>Average 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CA-4715-8062-5817A31E905C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CA-4715-8062-5817A31E905C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4CA-4715-8062-5817A31E9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CIS'!$A$42:$A$44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CIS'!$C$42:$C$44</c:f>
              <c:numCache>
                <c:formatCode>0.00%</c:formatCode>
                <c:ptCount val="3"/>
                <c:pt idx="0">
                  <c:v>0.52311252765811189</c:v>
                </c:pt>
                <c:pt idx="1">
                  <c:v>0.476887472341888</c:v>
                </c:pt>
                <c:pt idx="2">
                  <c:v>0.99999999999999989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CA-4715-8062-5817A31E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497982000"/>
        <c:axId val="497982392"/>
      </c:barChart>
      <c:catAx>
        <c:axId val="49798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392"/>
        <c:crosses val="autoZero"/>
        <c:auto val="1"/>
        <c:lblAlgn val="ctr"/>
        <c:lblOffset val="150"/>
        <c:noMultiLvlLbl val="0"/>
      </c:catAx>
      <c:valAx>
        <c:axId val="497982392"/>
        <c:scaling>
          <c:orientation val="minMax"/>
          <c:max val="1"/>
          <c:min val="-0.2"/>
        </c:scaling>
        <c:delete val="0"/>
        <c:axPos val="l"/>
        <c:numFmt formatCode="0%" sourceLinked="0"/>
        <c:majorTickMark val="out"/>
        <c:minorTickMark val="none"/>
        <c:tickLblPos val="low"/>
        <c:spPr>
          <a:ln/>
        </c:spPr>
        <c:txPr>
          <a:bodyPr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200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013530215095791E-2"/>
          <c:y val="0.9219518707244172"/>
          <c:w val="0.89465206658994112"/>
          <c:h val="6.1194276031742267E-2"/>
        </c:manualLayout>
      </c:layout>
      <c:overlay val="0"/>
      <c:txPr>
        <a:bodyPr/>
        <a:lstStyle/>
        <a:p>
          <a:pPr>
            <a:defRPr b="1">
              <a:solidFill>
                <a:schemeClr val="tx1">
                  <a:lumMod val="75000"/>
                  <a:lumOff val="25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Raleway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VPS - MCBAH Portfolio Return July </a:t>
            </a:r>
            <a:r>
              <a:rPr lang="en-US"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01, 2021 - </a:t>
            </a:r>
            <a:r>
              <a:rPr lang="en-US" sz="1200" b="1" i="0" u="none" strike="noStrike" baseline="0">
                <a:effectLst/>
              </a:rPr>
              <a:t>May 31</a:t>
            </a:r>
            <a:r>
              <a:rPr lang="en-US" sz="12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,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CIS'!$B$24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CIS'!$A$25:$A$27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CIS'!$B$25:$B$27</c:f>
              <c:numCache>
                <c:formatCode>0.00%</c:formatCode>
                <c:ptCount val="3"/>
                <c:pt idx="0">
                  <c:v>-0.13197508272530922</c:v>
                </c:pt>
                <c:pt idx="1">
                  <c:v>9.0084210092597816E-2</c:v>
                </c:pt>
                <c:pt idx="2">
                  <c:v>-2.9053867061397787E-2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A-454D-858B-C213461E0A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7972984"/>
        <c:axId val="497981216"/>
      </c:barChart>
      <c:catAx>
        <c:axId val="497972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81216"/>
        <c:crosses val="autoZero"/>
        <c:auto val="1"/>
        <c:lblAlgn val="ctr"/>
        <c:lblOffset val="100"/>
        <c:noMultiLvlLbl val="0"/>
      </c:catAx>
      <c:valAx>
        <c:axId val="497981216"/>
        <c:scaling>
          <c:orientation val="minMax"/>
          <c:max val="0.1"/>
        </c:scaling>
        <c:delete val="0"/>
        <c:axPos val="l"/>
        <c:numFmt formatCode="0.00%" sourceLinked="1"/>
        <c:majorTickMark val="out"/>
        <c:minorTickMark val="none"/>
        <c:tickLblPos val="low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298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CIS - MCBAH Portfolio Return July 01, 2021 - May 31, 2022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CIS'!$B$5</c:f>
              <c:strCache>
                <c:ptCount val="1"/>
                <c:pt idx="0">
                  <c:v>MCBAH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 CIS'!$A$6:$A$8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CIS'!$B$6:$B$8</c:f>
              <c:numCache>
                <c:formatCode>0.00%</c:formatCode>
                <c:ptCount val="3"/>
                <c:pt idx="0">
                  <c:v>-5.0424707436717231E-2</c:v>
                </c:pt>
                <c:pt idx="1">
                  <c:v>9.9181431685822607E-2</c:v>
                </c:pt>
                <c:pt idx="2">
                  <c:v>1.9576126015447448E-2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4-4091-8FD5-84A8E33BDC0A}"/>
            </c:ext>
          </c:extLst>
        </c:ser>
        <c:ser>
          <c:idx val="1"/>
          <c:order val="1"/>
          <c:tx>
            <c:strRef>
              <c:f>'Chart CIS'!$C$5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'Chart CIS'!$A$6:$A$8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Portfolio Return</c:v>
                </c:pt>
              </c:strCache>
            </c:strRef>
          </c:cat>
          <c:val>
            <c:numRef>
              <c:f>'Chart CIS'!$C$6:$C$8</c:f>
              <c:numCache>
                <c:formatCode>0.00%</c:formatCode>
                <c:ptCount val="3"/>
                <c:pt idx="0">
                  <c:v>-9.033444955889447E-2</c:v>
                </c:pt>
                <c:pt idx="1">
                  <c:v>9.067945205479451E-2</c:v>
                </c:pt>
                <c:pt idx="2">
                  <c:v>4.5425976651372268E-2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4-4091-8FD5-84A8E33BD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974552"/>
        <c:axId val="497978472"/>
      </c:barChart>
      <c:catAx>
        <c:axId val="49797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78472"/>
        <c:crosses val="autoZero"/>
        <c:auto val="1"/>
        <c:lblAlgn val="ctr"/>
        <c:lblOffset val="100"/>
        <c:noMultiLvlLbl val="0"/>
      </c:catAx>
      <c:valAx>
        <c:axId val="497978472"/>
        <c:scaling>
          <c:orientation val="minMax"/>
          <c:max val="0.12000000000000001"/>
          <c:min val="-0.1"/>
        </c:scaling>
        <c:delete val="0"/>
        <c:axPos val="l"/>
        <c:numFmt formatCode="0.00%" sourceLinked="1"/>
        <c:majorTickMark val="out"/>
        <c:minorTickMark val="none"/>
        <c:tickLblPos val="low"/>
        <c:spPr>
          <a:ln/>
        </c:spPr>
        <c:crossAx val="497974552"/>
        <c:crosses val="autoZero"/>
        <c:crossBetween val="between"/>
        <c:minorUnit val="2.0000000000000005E-3"/>
      </c:valAx>
      <c:spPr>
        <a:noFill/>
        <a:ln w="25400">
          <a:noFill/>
        </a:ln>
        <a:effectLst>
          <a:glow rad="1054100">
            <a:schemeClr val="accent1"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7.0177192777073474E-2"/>
          <c:y val="0.92317342716742312"/>
          <c:w val="0.89579784668153328"/>
          <c:h val="5.6675444660294817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9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0.18254</cdr:x>
      <cdr:y>0.00269</cdr:y>
    </cdr:from>
    <cdr:to>
      <cdr:x>0.70138</cdr:x>
      <cdr:y>0.10566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3653" y="9992"/>
          <a:ext cx="3023310" cy="383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MCBAH Portfolio as at </a:t>
          </a:r>
          <a:r>
            <a:rPr lang="en-US" sz="1800" b="1" dirty="0" smtClean="0"/>
            <a:t>May 31, </a:t>
          </a:r>
          <a:r>
            <a:rPr lang="en-US" sz="1800" b="1" dirty="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9CA211-443A-43E7-ACA8-BCAF1054B5EA}" type="datetimeFigureOut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8291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31263"/>
            <a:ext cx="2982912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A5D257-EC21-4D46-93C7-AF561B01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3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D0D0F-AC28-4BDE-B99C-F26C878466B3}" type="datetimeFigureOut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162050"/>
            <a:ext cx="50180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E4BF0B-75FE-44F7-A105-6480F802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1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4BF0B-75FE-44F7-A105-6480F8024F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4BF0B-75FE-44F7-A105-6480F8024F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6ED937-CD5C-4009-A355-FD69D7D0248F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321209-8C37-40F2-B2C9-661A47CD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729976-5556-4BE2-AECB-C8365E4B5700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4EE1B-EEC4-4E0B-B100-1734AE57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938E95-77A3-41BE-8981-6305A509BF7B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058105-B5A5-403F-B3E5-900D9203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095206" y="2210820"/>
            <a:ext cx="27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Thanks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64" y="4227436"/>
            <a:ext cx="943661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76" y="4181716"/>
            <a:ext cx="884904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51" y="3467800"/>
            <a:ext cx="3361499" cy="42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711990" y="6449181"/>
            <a:ext cx="154882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10" b="1" i="1" dirty="0" smtClean="0">
                <a:solidFill>
                  <a:srgbClr val="FF0000"/>
                </a:solidFill>
              </a:rPr>
              <a:t>Strictly Private and Confidential</a:t>
            </a:r>
          </a:p>
          <a:p>
            <a:pPr algn="ctr"/>
            <a:r>
              <a:rPr lang="en-US" sz="810" b="1" i="1" dirty="0" smtClean="0">
                <a:solidFill>
                  <a:srgbClr val="FF0000"/>
                </a:solidFill>
              </a:rPr>
              <a:t>Property of MCB Arif Habib </a:t>
            </a:r>
            <a:endParaRPr lang="en-US" sz="81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6E77-740B-4970-A553-A512D12948D1}" type="datetime1">
              <a:rPr lang="en-US"/>
              <a:pPr>
                <a:defRPr/>
              </a:pPr>
              <a:t>17/06/2022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E547-7C43-43E7-AE06-5CA24B3FF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ooter Bar 21_Jan_20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5" y="914400"/>
            <a:ext cx="11703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110F-5819-4480-B1F2-EC7F4B10435B}" type="datetime1">
              <a:rPr lang="en-US"/>
              <a:pPr>
                <a:defRPr/>
              </a:pPr>
              <a:t>17/06/2022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794F-E9CE-45A7-9464-5D2BBE6C3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5553-FD3D-40A2-BAA5-625F327A13E8}" type="datetime1">
              <a:rPr lang="en-US"/>
              <a:pPr>
                <a:defRPr/>
              </a:pPr>
              <a:t>17/06/2022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449D-F7A3-4C53-954F-A2021E886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2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97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99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37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75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B37341-9155-4E60-9850-1E9CA7B62445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B21D27-CAE6-4EE2-AD16-C396846F5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6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9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055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55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47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71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164D92-FC1E-44DE-86FC-11D9CB74AE78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17/06/2022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1DDA5-ECDC-45DD-8834-5B1FD9AED8B3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5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EEBF41-57E2-4894-A3B0-9F93A50582B9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14E794-7DDE-4174-AC45-97872B55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B7D9CB-7795-49C7-9D9C-F611D22D7C08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28C7E5-E187-4BB9-9263-84BF753F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34E93A-6635-4106-AC85-3B463B2CB7CC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CC1BA8-5E39-4F2D-A78A-48F9675D9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70D05-9A82-43D3-AF8B-4885356C0F90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B16570-1E9F-4CE6-9B28-03BF6C0C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87F1E9-3FD1-4E66-AEA8-6D66DDD574A2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6B6D35-0044-4358-A231-29412A65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37967A-D5C9-41A2-B982-0F59C6732614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EF8CD5-490E-494B-A5DF-3A3B6C9AB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98395D-05D6-4735-AAE4-12C84474F101}" type="datetime1">
              <a:rPr lang="en-US"/>
              <a:pPr>
                <a:defRPr/>
              </a:pPr>
              <a:t>17/06/2022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329CAE-30C0-4828-B9BC-ABE6FAAF1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4063" y="365125"/>
            <a:ext cx="94646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825625"/>
            <a:ext cx="94646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163"/>
            <a:ext cx="11779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442075"/>
            <a:ext cx="2887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12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F5ACA3F-764E-4E50-9032-4C3C3DA839CE}" type="datetime1">
              <a:rPr lang="en-US"/>
              <a:pPr>
                <a:defRPr/>
              </a:pPr>
              <a:t>17/06/2022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15A4D6-994A-47E9-9749-0EC6BBE74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54463"/>
            <a:ext cx="9144000" cy="1609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Raleway" pitchFamily="34" charset="0"/>
              </a:rPr>
              <a:t>Business Performance Report</a:t>
            </a:r>
            <a:br>
              <a:rPr lang="en-US" sz="3600" b="1" dirty="0">
                <a:latin typeface="Raleway" pitchFamily="34" charset="0"/>
              </a:rPr>
            </a:br>
            <a:r>
              <a:rPr lang="en-US" sz="3600" b="1" dirty="0" smtClean="0">
                <a:latin typeface="Raleway" pitchFamily="34" charset="0"/>
              </a:rPr>
              <a:t>YTD May 2022</a:t>
            </a:r>
            <a:endParaRPr lang="en-US" sz="3600" b="1" dirty="0">
              <a:latin typeface="Ralewa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>
              <a:defRPr/>
            </a:pPr>
            <a:r>
              <a:rPr lang="en-US" sz="2250" dirty="0">
                <a:solidFill>
                  <a:srgbClr val="002060"/>
                </a:solidFill>
              </a:rPr>
              <a:t>Total Portfolio Return (CIS + Pension) – FY22-TD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0060" y="5901746"/>
          <a:ext cx="4457700" cy="205740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100" b="0" i="1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en-US" sz="11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&amp; WHT</a:t>
                      </a:r>
                      <a:endParaRPr lang="en-US" sz="1100" b="0" i="1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6750" y="1059426"/>
          <a:ext cx="10563145" cy="484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2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Return (Pension Portion) – FY22-TD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96750" y="1059425"/>
          <a:ext cx="10514013" cy="49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1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Return (CIS Portion) – FY22-TD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44777" y="5436557"/>
          <a:ext cx="5212080" cy="670560"/>
        </p:xfrm>
        <a:graphic>
          <a:graphicData uri="http://schemas.openxmlformats.org/drawingml/2006/table">
            <a:tbl>
              <a:tblPr/>
              <a:tblGrid>
                <a:gridCol w="521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Equity BM: KSE 100, FI BM: 3 Months T-Bill Yield </a:t>
                      </a:r>
                    </a:p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Portfolio BM: 25% of KSE-100% + 75% of Average 3 Months T-Bill Yield</a:t>
                      </a:r>
                    </a:p>
                    <a:p>
                      <a:pPr algn="l" fontAlgn="b"/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FI Portfolio return includes income from trading of Govt. Securities</a:t>
                      </a:r>
                    </a:p>
                    <a:p>
                      <a:pPr algn="l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Note: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Returns are Absolute, Gross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Management Fee and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Net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of 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CGT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and WHT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96749" y="1059425"/>
          <a:ext cx="10526297" cy="437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21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49540" y="6063615"/>
            <a:ext cx="2468880" cy="328613"/>
          </a:xfrm>
        </p:spPr>
        <p:txBody>
          <a:bodyPr/>
          <a:lstStyle/>
          <a:p>
            <a:fld id="{EEE7F302-4070-4384-992C-E3CACAF5C7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>
                    <a:tint val="75000"/>
                  </a:schemeClr>
                </a:solidFill>
                <a:latin typeface="+mn-lt"/>
              </a:rPr>
              <a:t>Executive </a:t>
            </a:r>
            <a:r>
              <a:rPr lang="en-US" sz="2500" b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Summary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862" y="773113"/>
            <a:ext cx="1055401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</a:rPr>
              <a:t>As on May 31, 2022 </a:t>
            </a:r>
            <a:r>
              <a:rPr lang="en-US" sz="2000" dirty="0">
                <a:latin typeface="+mn-lt"/>
              </a:rPr>
              <a:t>MCBAH </a:t>
            </a:r>
            <a:r>
              <a:rPr lang="en-US" sz="2000" dirty="0" smtClean="0">
                <a:latin typeface="+mn-lt"/>
              </a:rPr>
              <a:t>AUMs stands at </a:t>
            </a:r>
            <a:r>
              <a:rPr lang="en-US" sz="2000" b="1" dirty="0" err="1" smtClean="0"/>
              <a:t>Rs</a:t>
            </a:r>
            <a:r>
              <a:rPr lang="en-US" sz="2000" b="1" dirty="0" smtClean="0"/>
              <a:t>. </a:t>
            </a:r>
            <a:r>
              <a:rPr lang="en-US" sz="2000" b="1" dirty="0" smtClean="0">
                <a:latin typeface="+mn-lt"/>
              </a:rPr>
              <a:t>157 billion</a:t>
            </a:r>
            <a:r>
              <a:rPr lang="en-US" sz="2000" dirty="0" smtClean="0">
                <a:latin typeface="+mn-lt"/>
              </a:rPr>
              <a:t>; a YTD increase of ~1% (Jul – May)</a:t>
            </a:r>
            <a:r>
              <a:rPr lang="en-US" sz="2000" b="1" dirty="0" smtClean="0">
                <a:latin typeface="+mn-lt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+mn-lt"/>
              </a:rPr>
              <a:t>Market </a:t>
            </a:r>
            <a:r>
              <a:rPr lang="en-US" sz="2000" b="1" dirty="0">
                <a:latin typeface="+mn-lt"/>
              </a:rPr>
              <a:t>share of MCBAH </a:t>
            </a:r>
            <a:r>
              <a:rPr lang="en-US" sz="2000" dirty="0">
                <a:latin typeface="+mn-lt"/>
              </a:rPr>
              <a:t>as on </a:t>
            </a:r>
            <a:r>
              <a:rPr lang="en-US" sz="2000" dirty="0" smtClean="0">
                <a:latin typeface="+mn-lt"/>
              </a:rPr>
              <a:t>31 May 2022 </a:t>
            </a:r>
            <a:r>
              <a:rPr lang="en-US" sz="2000" dirty="0">
                <a:latin typeface="+mn-lt"/>
              </a:rPr>
              <a:t>stands at about </a:t>
            </a:r>
            <a:r>
              <a:rPr lang="en-US" sz="2000" dirty="0" smtClean="0">
                <a:latin typeface="+mn-lt"/>
              </a:rPr>
              <a:t>~</a:t>
            </a:r>
            <a:r>
              <a:rPr lang="en-US" sz="2000" b="1" dirty="0" smtClean="0">
                <a:latin typeface="+mn-lt"/>
              </a:rPr>
              <a:t>12.02%*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+mn-lt"/>
              </a:rPr>
              <a:t>Operating </a:t>
            </a:r>
            <a:r>
              <a:rPr lang="en-US" sz="2000" b="1" dirty="0">
                <a:latin typeface="+mn-lt"/>
              </a:rPr>
              <a:t>profit YTD </a:t>
            </a:r>
            <a:r>
              <a:rPr lang="en-US" sz="2000" dirty="0">
                <a:latin typeface="+mn-lt"/>
              </a:rPr>
              <a:t>– </a:t>
            </a:r>
            <a:r>
              <a:rPr lang="en-US" sz="2000" dirty="0" smtClean="0">
                <a:latin typeface="+mn-lt"/>
              </a:rPr>
              <a:t>May’22 </a:t>
            </a:r>
            <a:r>
              <a:rPr lang="en-US" sz="2000" dirty="0">
                <a:latin typeface="+mn-lt"/>
              </a:rPr>
              <a:t>is </a:t>
            </a:r>
            <a:r>
              <a:rPr lang="en-US" sz="2000" b="1" dirty="0" smtClean="0">
                <a:latin typeface="+mn-lt"/>
              </a:rPr>
              <a:t>Rs. 295 million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vs budgeted operating profit of </a:t>
            </a:r>
            <a:r>
              <a:rPr lang="en-US" sz="2000" dirty="0" smtClean="0">
                <a:latin typeface="+mn-lt"/>
              </a:rPr>
              <a:t>Rs. 199 million;</a:t>
            </a:r>
            <a:endParaRPr lang="en-US" sz="2000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+mn-lt"/>
              </a:rPr>
              <a:t>YTD PSX </a:t>
            </a:r>
            <a:r>
              <a:rPr lang="en-US" sz="2000" dirty="0">
                <a:latin typeface="+mn-lt"/>
              </a:rPr>
              <a:t>was </a:t>
            </a:r>
            <a:r>
              <a:rPr lang="en-US" sz="2000" b="1" dirty="0" smtClean="0">
                <a:latin typeface="+mn-lt"/>
              </a:rPr>
              <a:t>down </a:t>
            </a:r>
            <a:r>
              <a:rPr lang="en-US" sz="2000" b="1" dirty="0">
                <a:latin typeface="+mn-lt"/>
              </a:rPr>
              <a:t>by </a:t>
            </a:r>
            <a:r>
              <a:rPr lang="en-US" sz="2000" b="1" dirty="0" smtClean="0">
                <a:latin typeface="+mn-lt"/>
              </a:rPr>
              <a:t>~9.05%</a:t>
            </a:r>
            <a:r>
              <a:rPr lang="en-US" sz="2000" dirty="0" smtClean="0">
                <a:latin typeface="+mn-lt"/>
              </a:rPr>
              <a:t>; YTD </a:t>
            </a:r>
            <a:r>
              <a:rPr lang="en-US" sz="2000" dirty="0">
                <a:latin typeface="+mn-lt"/>
              </a:rPr>
              <a:t>Investment </a:t>
            </a:r>
            <a:r>
              <a:rPr lang="en-US" sz="2000" dirty="0" smtClean="0">
                <a:latin typeface="+mn-lt"/>
              </a:rPr>
              <a:t>Loss is Rs. 25.6 million, </a:t>
            </a:r>
            <a:r>
              <a:rPr lang="en-US" sz="2000" dirty="0">
                <a:latin typeface="+mn-lt"/>
              </a:rPr>
              <a:t>out of </a:t>
            </a:r>
            <a:r>
              <a:rPr lang="en-US" sz="2000" dirty="0" smtClean="0">
                <a:latin typeface="+mn-lt"/>
              </a:rPr>
              <a:t>which </a:t>
            </a:r>
            <a:r>
              <a:rPr lang="en-US" sz="2000" dirty="0"/>
              <a:t>unrealized Loss</a:t>
            </a:r>
            <a:r>
              <a:rPr lang="en-US" sz="2000" dirty="0" smtClean="0">
                <a:latin typeface="+mn-lt"/>
              </a:rPr>
              <a:t> is </a:t>
            </a:r>
            <a:r>
              <a:rPr lang="en-US" sz="2000" dirty="0" err="1" smtClean="0">
                <a:latin typeface="+mn-lt"/>
              </a:rPr>
              <a:t>Rs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smtClean="0">
                <a:latin typeface="+mn-lt"/>
              </a:rPr>
              <a:t>34.93 </a:t>
            </a:r>
            <a:r>
              <a:rPr lang="en-US" sz="2000" dirty="0" smtClean="0">
                <a:latin typeface="+mn-lt"/>
              </a:rPr>
              <a:t>million, while Rs. 5.20 million </a:t>
            </a:r>
            <a:r>
              <a:rPr lang="en-US" sz="2000" dirty="0">
                <a:latin typeface="+mn-lt"/>
              </a:rPr>
              <a:t>is </a:t>
            </a:r>
            <a:r>
              <a:rPr lang="en-US" sz="2000" dirty="0" smtClean="0">
                <a:latin typeface="+mn-lt"/>
              </a:rPr>
              <a:t>realized </a:t>
            </a:r>
            <a:r>
              <a:rPr lang="en-US" sz="2000" dirty="0">
                <a:latin typeface="+mn-lt"/>
              </a:rPr>
              <a:t>gain;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Net profit after tax </a:t>
            </a:r>
            <a:r>
              <a:rPr lang="en-US" sz="2000" dirty="0">
                <a:latin typeface="+mn-lt"/>
              </a:rPr>
              <a:t>YTD – </a:t>
            </a:r>
            <a:r>
              <a:rPr lang="en-US" sz="2000" dirty="0" smtClean="0">
                <a:latin typeface="+mn-lt"/>
              </a:rPr>
              <a:t>May’22 </a:t>
            </a:r>
            <a:r>
              <a:rPr lang="en-US" sz="2000" dirty="0">
                <a:latin typeface="+mn-lt"/>
              </a:rPr>
              <a:t>is </a:t>
            </a:r>
            <a:r>
              <a:rPr lang="en-US" sz="2000" b="1" dirty="0" smtClean="0">
                <a:latin typeface="+mn-lt"/>
              </a:rPr>
              <a:t>Rs. </a:t>
            </a:r>
            <a:r>
              <a:rPr lang="en-US" sz="2000" b="1" dirty="0" smtClean="0">
                <a:latin typeface="+mn-lt"/>
              </a:rPr>
              <a:t>186 </a:t>
            </a:r>
            <a:r>
              <a:rPr lang="en-US" sz="2000" b="1" dirty="0">
                <a:latin typeface="+mn-lt"/>
              </a:rPr>
              <a:t>million </a:t>
            </a:r>
            <a:r>
              <a:rPr lang="en-US" sz="2000" dirty="0">
                <a:latin typeface="+mn-lt"/>
              </a:rPr>
              <a:t>against budget of </a:t>
            </a:r>
            <a:r>
              <a:rPr lang="en-US" sz="2000" dirty="0" smtClean="0">
                <a:latin typeface="+mn-lt"/>
              </a:rPr>
              <a:t>Rs. </a:t>
            </a:r>
            <a:r>
              <a:rPr lang="en-US" sz="2000" dirty="0" smtClean="0">
                <a:latin typeface="+mn-lt"/>
              </a:rPr>
              <a:t>214 </a:t>
            </a:r>
            <a:r>
              <a:rPr lang="en-US" sz="2000" dirty="0" smtClean="0">
                <a:latin typeface="+mn-lt"/>
              </a:rPr>
              <a:t>million.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Reimbursement amounting </a:t>
            </a:r>
            <a:r>
              <a:rPr lang="en-US" sz="2000" b="1" dirty="0" err="1"/>
              <a:t>Rs</a:t>
            </a:r>
            <a:r>
              <a:rPr lang="en-US" sz="2000" b="1" dirty="0"/>
              <a:t>. </a:t>
            </a:r>
            <a:r>
              <a:rPr lang="en-US" sz="2000" b="1" dirty="0" smtClean="0"/>
              <a:t>113,273 </a:t>
            </a:r>
            <a:r>
              <a:rPr lang="en-US" sz="2000" dirty="0"/>
              <a:t>paid to various clients against wrongly deduction of Front End Load on Investment. The amount was reimbursed amount from the respective RM &amp; his Team leads.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516" y="6509602"/>
            <a:ext cx="89952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latin typeface="+mn-lt"/>
              </a:rPr>
              <a:t>* SMA </a:t>
            </a:r>
            <a:r>
              <a:rPr lang="en-US" sz="900" b="1" dirty="0">
                <a:latin typeface="+mn-lt"/>
              </a:rPr>
              <a:t>Industry AUM are available as </a:t>
            </a:r>
            <a:r>
              <a:rPr lang="en-US" sz="900" b="1" dirty="0" smtClean="0">
                <a:latin typeface="+mn-lt"/>
              </a:rPr>
              <a:t>of April 2022.  MUFAP </a:t>
            </a:r>
            <a:r>
              <a:rPr lang="en-US" sz="900" b="1" dirty="0">
                <a:latin typeface="+mn-lt"/>
              </a:rPr>
              <a:t>&amp; SECP data is used for Industry </a:t>
            </a:r>
            <a:r>
              <a:rPr lang="en-US" sz="900" b="1" dirty="0" smtClean="0">
                <a:latin typeface="+mn-lt"/>
              </a:rPr>
              <a:t>AUM.</a:t>
            </a:r>
            <a:endParaRPr lang="en-US" sz="9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14151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May 2022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84102" y="651009"/>
            <a:ext cx="1224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smtClean="0"/>
              <a:t> |AUM </a:t>
            </a:r>
            <a:r>
              <a:rPr lang="en-US" altLang="en-US" b="1" dirty="0" err="1" smtClean="0"/>
              <a:t>Rs</a:t>
            </a:r>
            <a:r>
              <a:rPr lang="en-US" altLang="en-US" b="1" dirty="0" smtClean="0"/>
              <a:t> 157 </a:t>
            </a:r>
            <a:r>
              <a:rPr lang="en-US" altLang="en-US" b="1" dirty="0" err="1" smtClean="0"/>
              <a:t>Bn</a:t>
            </a:r>
            <a:r>
              <a:rPr lang="en-US" altLang="en-US" b="1" dirty="0" smtClean="0"/>
              <a:t>  |Net Profit (YTD) </a:t>
            </a:r>
            <a:r>
              <a:rPr lang="en-US" altLang="en-US" b="1" dirty="0" err="1" smtClean="0"/>
              <a:t>Rs</a:t>
            </a:r>
            <a:r>
              <a:rPr lang="en-US" altLang="en-US" b="1" dirty="0" smtClean="0"/>
              <a:t> 186Mn  |PSX (YTD) 43,078 </a:t>
            </a:r>
            <a:r>
              <a:rPr lang="en-US" altLang="en-US" b="1" dirty="0" smtClean="0">
                <a:solidFill>
                  <a:srgbClr val="FF0000"/>
                </a:solidFill>
              </a:rPr>
              <a:t>(-9.0%)</a:t>
            </a:r>
            <a:r>
              <a:rPr lang="en-US" altLang="en-US" b="1" dirty="0" smtClean="0"/>
              <a:t>  |3M </a:t>
            </a:r>
            <a:r>
              <a:rPr lang="en-US" altLang="en-US" b="1" dirty="0"/>
              <a:t>KIBOR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/>
              <a:t>14.49% (YTD) 704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="1" dirty="0" smtClean="0"/>
              <a:t>bps   )|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527857" y="769690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0371989" y="769692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7067430" y="771321"/>
            <a:ext cx="82296" cy="1463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823847" y="765031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6" y="1095300"/>
            <a:ext cx="4972557" cy="2432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76" y="1095300"/>
            <a:ext cx="5366193" cy="2432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16" y="3641457"/>
            <a:ext cx="4972557" cy="2722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476" y="3641456"/>
            <a:ext cx="5366193" cy="274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1011555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May 2022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… Cont’d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773111"/>
            <a:ext cx="5079547" cy="2789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353" y="773111"/>
            <a:ext cx="5269787" cy="2789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351" y="3639033"/>
            <a:ext cx="5269789" cy="2698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4" y="3639033"/>
            <a:ext cx="5126836" cy="269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28" y="433957"/>
            <a:ext cx="8518208" cy="594749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1">
                    <a:tint val="75000"/>
                  </a:schemeClr>
                </a:solidFill>
              </a:rPr>
              <a:t>Key Performance Indicators – YTD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May 2022 </a:t>
            </a:r>
            <a:endParaRPr lang="en-US" sz="25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78058"/>
              </p:ext>
            </p:extLst>
          </p:nvPr>
        </p:nvGraphicFramePr>
        <p:xfrm>
          <a:off x="760670" y="977050"/>
          <a:ext cx="9501392" cy="525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KPIs</a:t>
                      </a:r>
                    </a:p>
                  </a:txBody>
                  <a:tcPr marL="857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FY 2022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– 2022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Profit (million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295 (262 SWWF Unadjusted)   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Treasury Income 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2.35%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-0.49%</a:t>
                      </a: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469023"/>
                  </a:ext>
                </a:extLst>
              </a:tr>
              <a:tr h="3643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Performance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 Annexure ‘A’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2001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HNW Relationships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 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  <a:endParaRPr lang="en-US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AUMs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AUMs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17.86%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AUMs Outside 5 Big Cities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5.54%</a:t>
                      </a:r>
                      <a:endParaRPr lang="en-US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Share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12.02%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Shariah Market Share 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7.16%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VPS Market Share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8.78%</a:t>
                      </a:r>
                      <a:endParaRPr lang="en-US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</a:t>
                      </a:r>
                    </a:p>
                  </a:txBody>
                  <a:tcPr marL="77153" marR="8573" marT="85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 point</a:t>
                      </a:r>
                      <a:r>
                        <a:rPr lang="en-US" sz="2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(good)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December 2021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3" marR="8573" marT="857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3339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5830" y="6248398"/>
            <a:ext cx="542991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Calibri"/>
              </a:rPr>
              <a:t>*Operating Profit is prorated for YTD </a:t>
            </a:r>
            <a:r>
              <a:rPr lang="en-US" sz="990" b="1" dirty="0" smtClean="0">
                <a:solidFill>
                  <a:prstClr val="black"/>
                </a:solidFill>
                <a:latin typeface="Calibri"/>
              </a:rPr>
              <a:t>May 2022</a:t>
            </a:r>
            <a:endParaRPr lang="en-US" sz="99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Calibri"/>
              </a:rPr>
              <a:t> **BM: 75% 3M T-Bill + 25% PSX 100 Index</a:t>
            </a:r>
          </a:p>
        </p:txBody>
      </p:sp>
    </p:spTree>
    <p:extLst>
      <p:ext uri="{BB962C8B-B14F-4D97-AF65-F5344CB8AC3E}">
        <p14:creationId xmlns:p14="http://schemas.microsoft.com/office/powerpoint/2010/main" val="23342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200" y="143692"/>
            <a:ext cx="9144000" cy="629422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Profit / (Loss) Statement – YTD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May 2022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(Actual vs Budget)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698" y="6425750"/>
            <a:ext cx="89662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atin typeface="+mn-lt"/>
              </a:rPr>
              <a:t>Budgeted AUM includes </a:t>
            </a:r>
            <a:r>
              <a:rPr lang="en-US" sz="800" b="1" dirty="0"/>
              <a:t>Actual AUM of Advisory Clients</a:t>
            </a:r>
            <a:r>
              <a:rPr lang="en-US" sz="800" b="1" dirty="0" smtClean="0">
                <a:latin typeface="+mn-lt"/>
              </a:rPr>
              <a:t> </a:t>
            </a:r>
            <a:endParaRPr lang="en-US" sz="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8" y="773113"/>
            <a:ext cx="10348593" cy="558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199" y="228600"/>
            <a:ext cx="9990909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Profit / (Loss) Statement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MOM May 2022 vs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Apr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2022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98" y="6425750"/>
            <a:ext cx="89662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atin typeface="+mn-lt"/>
              </a:rPr>
              <a:t>Budgeted AUM includes </a:t>
            </a:r>
            <a:r>
              <a:rPr lang="en-US" sz="800" b="1" dirty="0"/>
              <a:t>Actual AUM of Advisory Clients</a:t>
            </a:r>
            <a:r>
              <a:rPr lang="en-US" sz="800" b="1" dirty="0" smtClean="0">
                <a:latin typeface="+mn-lt"/>
              </a:rPr>
              <a:t> </a:t>
            </a:r>
            <a:endParaRPr lang="en-US" sz="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8" y="773113"/>
            <a:ext cx="10339885" cy="5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Portfolio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702765" y="2578405"/>
          <a:ext cx="5540492" cy="361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2729527" y="1559993"/>
            <a:ext cx="4937760" cy="4389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96750" y="1202107"/>
          <a:ext cx="5244351" cy="334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09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37160" y="685800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endParaRPr lang="en-US" sz="225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F302-4070-4384-992C-E3CACAF5C7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658" y="569528"/>
            <a:ext cx="8229600" cy="489898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pPr lvl="0">
              <a:defRPr/>
            </a:pPr>
            <a:r>
              <a:rPr lang="en-US" sz="2250" dirty="0">
                <a:solidFill>
                  <a:srgbClr val="002060"/>
                </a:solidFill>
              </a:rPr>
              <a:t>Funds Allocation – May 31, 2022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6749" y="1059426"/>
          <a:ext cx="10550863" cy="493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4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21506</TotalTime>
  <Words>638</Words>
  <Application>Microsoft Office PowerPoint</Application>
  <PresentationFormat>Custom</PresentationFormat>
  <Paragraphs>154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Raleway</vt:lpstr>
      <vt:lpstr>Wingdings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Key Performance Indicators – YTD May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shazaib anwar</dc:creator>
  <cp:lastModifiedBy>Muhammad Farooq Haider</cp:lastModifiedBy>
  <cp:revision>805</cp:revision>
  <cp:lastPrinted>2020-08-13T19:08:46Z</cp:lastPrinted>
  <dcterms:created xsi:type="dcterms:W3CDTF">2018-12-16T19:13:11Z</dcterms:created>
  <dcterms:modified xsi:type="dcterms:W3CDTF">2022-06-17T07:50:47Z</dcterms:modified>
</cp:coreProperties>
</file>